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xmlns="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4" d="100"/>
          <a:sy n="74" d="100"/>
        </p:scale>
        <p:origin x="52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D3C677-7B6E-4C9D-9DC0-C33FCFD42C93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5CB67-5EB6-4347-9C9F-A97E09167F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4171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5CB67-5EB6-4347-9C9F-A97E09167FC8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0506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064D-41F0-4CAF-BBF2-20E3C11B7BCD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F913A51-D53D-490A-AA10-D007FBD06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432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064D-41F0-4CAF-BBF2-20E3C11B7BCD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F913A51-D53D-490A-AA10-D007FBD06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599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064D-41F0-4CAF-BBF2-20E3C11B7BCD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F913A51-D53D-490A-AA10-D007FBD06DC9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56030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064D-41F0-4CAF-BBF2-20E3C11B7BCD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F913A51-D53D-490A-AA10-D007FBD06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74095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064D-41F0-4CAF-BBF2-20E3C11B7BCD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F913A51-D53D-490A-AA10-D007FBD06DC9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59488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064D-41F0-4CAF-BBF2-20E3C11B7BCD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F913A51-D53D-490A-AA10-D007FBD06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02483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064D-41F0-4CAF-BBF2-20E3C11B7BCD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3A51-D53D-490A-AA10-D007FBD06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0030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064D-41F0-4CAF-BBF2-20E3C11B7BCD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3A51-D53D-490A-AA10-D007FBD06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0517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064D-41F0-4CAF-BBF2-20E3C11B7BCD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3A51-D53D-490A-AA10-D007FBD06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092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064D-41F0-4CAF-BBF2-20E3C11B7BCD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F913A51-D53D-490A-AA10-D007FBD06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5645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064D-41F0-4CAF-BBF2-20E3C11B7BCD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F913A51-D53D-490A-AA10-D007FBD06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774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064D-41F0-4CAF-BBF2-20E3C11B7BCD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F913A51-D53D-490A-AA10-D007FBD06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831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064D-41F0-4CAF-BBF2-20E3C11B7BCD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3A51-D53D-490A-AA10-D007FBD06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9737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064D-41F0-4CAF-BBF2-20E3C11B7BCD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3A51-D53D-490A-AA10-D007FBD06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0704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064D-41F0-4CAF-BBF2-20E3C11B7BCD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3A51-D53D-490A-AA10-D007FBD06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7686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064D-41F0-4CAF-BBF2-20E3C11B7BCD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F913A51-D53D-490A-AA10-D007FBD06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1796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2064D-41F0-4CAF-BBF2-20E3C11B7BCD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F913A51-D53D-490A-AA10-D007FBD06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672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F1F1DC8-F83F-4B2D-90B3-94898276BD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40574" y="-156144"/>
            <a:ext cx="11225260" cy="2262781"/>
          </a:xfrm>
        </p:spPr>
        <p:txBody>
          <a:bodyPr>
            <a:normAutofit/>
          </a:bodyPr>
          <a:lstStyle/>
          <a:p>
            <a:pPr algn="ctr"/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Порівняльна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стил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стика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французької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мов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2F68E99B-5BDA-420D-8F29-37D22E77C3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4019" y="2685522"/>
            <a:ext cx="5102886" cy="3059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374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4C527CC-F4AA-4426-9306-8118B8184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0313" y="306333"/>
            <a:ext cx="8911687" cy="128089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Мета </a:t>
            </a:r>
            <a:r>
              <a:rPr lang="ru-RU" dirty="0" err="1">
                <a:solidFill>
                  <a:schemeClr val="tx1"/>
                </a:solidFill>
              </a:rPr>
              <a:t>навчальної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дисципл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ru-RU" dirty="0">
                <a:solidFill>
                  <a:schemeClr val="tx1"/>
                </a:solidFill>
              </a:rPr>
              <a:t>ни: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BD8A829-6C4E-410A-8FCD-126780C935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1643" y="2049193"/>
            <a:ext cx="9790357" cy="3777622"/>
          </a:xfrm>
        </p:spPr>
        <p:txBody>
          <a:bodyPr>
            <a:normAutofit/>
          </a:bodyPr>
          <a:lstStyle/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Ознайомити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студент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основами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стил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французької та української мов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удосконалювати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практичного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р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стилях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французької та української мов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твори р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стил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їхню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сюжет,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композицію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стил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стичного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дготувати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вчител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в-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мовник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лексичних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вм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навичок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школяр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3607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790F33F-52C8-4F05-AD23-C0A5FC992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У процесі навчання навчальної дисципліни формуються: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2EFF211-653C-459D-B09F-DDD9E6FCFF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4129" y="2182394"/>
            <a:ext cx="9593410" cy="3048001"/>
          </a:xfrm>
        </p:spPr>
        <p:txBody>
          <a:bodyPr>
            <a:noAutofit/>
          </a:bodyPr>
          <a:lstStyle/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пошуку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оброблення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критичного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т.ч.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іноземною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набуті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вміння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письмової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якнайкраще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відпoвідають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іноземної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дослідницьку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обирати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ставити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аргументацією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генерувати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критично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146713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014BCFC-3319-4B47-9FC4-91F0B7FD7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9491223" cy="1280890"/>
          </a:xfrm>
        </p:spPr>
        <p:txBody>
          <a:bodyPr>
            <a:normAutofit fontScale="90000"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У результаті вивчення навчальної дисципліни формуються: </a:t>
            </a:r>
            <a:r>
              <a:rPr lang="ru-RU" dirty="0"/>
              <a:t/>
            </a:r>
            <a:br>
              <a:rPr lang="ru-RU" dirty="0"/>
            </a:br>
            <a:r>
              <a:rPr lang="ru-RU" i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691197D-09F8-47CC-8142-A6285C034B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7088" y="2094963"/>
            <a:ext cx="8915400" cy="3777622"/>
          </a:xfrm>
        </p:spPr>
        <p:txBody>
          <a:bodyPr/>
          <a:lstStyle/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критичного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діагностики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корекції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метою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потенціал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полілінгвальної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компетентностей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інтерпретувати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зіставляти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методики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2432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EB6231D-0B38-477A-A189-141DEA3E4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5500" y="752899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Курс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порівняльної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стил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стики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французької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та української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таких тем: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508A448-3CFC-40A7-AD56-DABA03A57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2274277"/>
            <a:ext cx="8915400" cy="3777622"/>
          </a:xfrm>
        </p:spPr>
        <p:txBody>
          <a:bodyPr>
            <a:normAutofit/>
          </a:bodyPr>
          <a:lstStyle/>
          <a:p>
            <a:r>
              <a:rPr lang="uk-UA" sz="2000" b="1" i="1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тил</a:t>
            </a:r>
            <a:r>
              <a:rPr lang="uk-UA" sz="2000" b="1" i="1" dirty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стик</a:t>
            </a:r>
            <a:r>
              <a:rPr lang="uk-UA" sz="2000" b="1" i="1" dirty="0">
                <a:latin typeface="Times New Roman" pitchFamily="18" charset="0"/>
                <a:cs typeface="Times New Roman" pitchFamily="18" charset="0"/>
              </a:rPr>
              <a:t>а серед лінгвістичних дисциплін та засоби створення стилістичного ефекту.</a:t>
            </a:r>
          </a:p>
          <a:p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Порівняльна характеристика стилів французької та української мов .</a:t>
            </a:r>
            <a:endParaRPr lang="uk-UA" sz="20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b="1" i="1" dirty="0">
                <a:latin typeface="Times New Roman" pitchFamily="18" charset="0"/>
                <a:cs typeface="Times New Roman" pitchFamily="18" charset="0"/>
              </a:rPr>
              <a:t>Класифікація </a:t>
            </a:r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стилів двох мов. </a:t>
            </a:r>
            <a:endParaRPr lang="uk-UA" sz="20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b="1" i="1" dirty="0">
                <a:latin typeface="Times New Roman" pitchFamily="18" charset="0"/>
                <a:cs typeface="Times New Roman" pitchFamily="18" charset="0"/>
              </a:rPr>
              <a:t>Стилістичні фігури французької та української мов.</a:t>
            </a:r>
          </a:p>
          <a:p>
            <a:r>
              <a:rPr lang="uk-UA" sz="2000" b="1" i="1" dirty="0">
                <a:latin typeface="Times New Roman" pitchFamily="18" charset="0"/>
                <a:cs typeface="Times New Roman" pitchFamily="18" charset="0"/>
              </a:rPr>
              <a:t>Стилістична класифікація фразеологічних висловлювань.</a:t>
            </a:r>
          </a:p>
          <a:p>
            <a:r>
              <a:rPr lang="uk-UA" sz="2000" b="1" i="1" dirty="0" err="1">
                <a:latin typeface="Times New Roman" pitchFamily="18" charset="0"/>
                <a:cs typeface="Times New Roman" pitchFamily="18" charset="0"/>
              </a:rPr>
              <a:t>Емоційно</a:t>
            </a:r>
            <a:r>
              <a:rPr lang="uk-UA" sz="2000" b="1" i="1" dirty="0">
                <a:latin typeface="Times New Roman" pitchFamily="18" charset="0"/>
                <a:cs typeface="Times New Roman" pitchFamily="18" charset="0"/>
              </a:rPr>
              <a:t> забарвлений синтаксис.</a:t>
            </a:r>
          </a:p>
          <a:p>
            <a:r>
              <a:rPr lang="uk-UA" sz="2000" b="1" i="1" dirty="0">
                <a:latin typeface="Times New Roman" pitchFamily="18" charset="0"/>
                <a:cs typeface="Times New Roman" pitchFamily="18" charset="0"/>
              </a:rPr>
              <a:t>Вибір стилістичних прийомів.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367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38152" y="779444"/>
            <a:ext cx="6096000" cy="443198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Програмні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(ПРН):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ПРН 2.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сучасних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філологічних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дидактичних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засад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іноземних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мов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світової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вміння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творчо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досвід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вітчизняний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закордонний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) у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вирішення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професійних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завдань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ПРН 8. 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Уміння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аналізувати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діагностувати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корегувати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власну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педагогічну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з метою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підвищення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освітнього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ПРН 9.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мовних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норм,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соціокультурної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ситуації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іноземних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мов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вивчаються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мовних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одиниць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певному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контексті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мовний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дискурс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художньої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сучасності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algn="just"/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ПРН 10.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уміння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теоретичної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граматики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теоретичної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фонетики,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лексикології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стилістики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іншомовного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комунікативного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французькою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мовою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ПРН 12.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специфіки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перебігу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літературного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країн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історико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-культурному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контексті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володіння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різними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видами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художнього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твору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вміння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визначати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жанрово-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стильову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своєрідність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літературному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традиції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й новаторство,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зв’язок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твору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фольклором,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міфологією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релігією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філософією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національної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світової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algn="just"/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ПРН 15.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учитися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впродовж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вдосконалювати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високим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рівнем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автономності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набуту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кваліфікацію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ПРН 16. 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аналізувати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вирішувати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соціально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особистісно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значущі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світоглядні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приймати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на  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підставі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сформованих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ціннісних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орієнтирів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визначати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власну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соціокультурну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позицію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полікультурному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суспільстві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, бути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носієм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захисником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національної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79448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41196CD-422C-4DF1-9657-4D69BF07D693}"/>
              </a:ext>
            </a:extLst>
          </p:cNvPr>
          <p:cNvSpPr txBox="1"/>
          <p:nvPr/>
        </p:nvSpPr>
        <p:spPr>
          <a:xfrm>
            <a:off x="9031459" y="504651"/>
            <a:ext cx="1927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Métaphore</a:t>
            </a:r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E2DC98CD-42A5-45D9-BD6F-D7119C86D5CC}"/>
              </a:ext>
            </a:extLst>
          </p:cNvPr>
          <p:cNvSpPr txBox="1"/>
          <p:nvPr/>
        </p:nvSpPr>
        <p:spPr>
          <a:xfrm>
            <a:off x="6499273" y="1252025"/>
            <a:ext cx="2138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Métonymie</a:t>
            </a:r>
            <a:endParaRPr lang="ru-R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E27A846-3958-4881-88C7-EB3D6287A81F}"/>
              </a:ext>
            </a:extLst>
          </p:cNvPr>
          <p:cNvSpPr txBox="1"/>
          <p:nvPr/>
        </p:nvSpPr>
        <p:spPr>
          <a:xfrm>
            <a:off x="2091397" y="490583"/>
            <a:ext cx="2138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Comparaison</a:t>
            </a:r>
            <a:endParaRPr lang="ru-RU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ED6C669-DED3-4C56-AB7C-4E8AAC76A5DD}"/>
              </a:ext>
            </a:extLst>
          </p:cNvPr>
          <p:cNvSpPr txBox="1"/>
          <p:nvPr/>
        </p:nvSpPr>
        <p:spPr>
          <a:xfrm>
            <a:off x="9340947" y="2804660"/>
            <a:ext cx="2138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Hyperbole</a:t>
            </a:r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BB282DF2-6C7D-4FE3-B270-5A3610B7BA99}"/>
              </a:ext>
            </a:extLst>
          </p:cNvPr>
          <p:cNvSpPr txBox="1"/>
          <p:nvPr/>
        </p:nvSpPr>
        <p:spPr>
          <a:xfrm>
            <a:off x="4515728" y="1842867"/>
            <a:ext cx="19835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Style</a:t>
            </a:r>
            <a:endParaRPr lang="ru-R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1FEF9DCC-67C6-435C-A185-B1F17785A277}"/>
              </a:ext>
            </a:extLst>
          </p:cNvPr>
          <p:cNvSpPr txBox="1"/>
          <p:nvPr/>
        </p:nvSpPr>
        <p:spPr>
          <a:xfrm>
            <a:off x="6096000" y="3015734"/>
            <a:ext cx="2461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Allégorie</a:t>
            </a:r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C936B5DE-A393-4B59-9A97-D7E0D8B4F0F4}"/>
              </a:ext>
            </a:extLst>
          </p:cNvPr>
          <p:cNvSpPr txBox="1"/>
          <p:nvPr/>
        </p:nvSpPr>
        <p:spPr>
          <a:xfrm>
            <a:off x="2759610" y="5431916"/>
            <a:ext cx="2747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Oxymore</a:t>
            </a:r>
            <a:endParaRPr lang="ru-RU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82F6D55-9C18-4DEA-98E2-A78C0D8C105E}"/>
              </a:ext>
            </a:extLst>
          </p:cNvPr>
          <p:cNvSpPr txBox="1"/>
          <p:nvPr/>
        </p:nvSpPr>
        <p:spPr>
          <a:xfrm>
            <a:off x="2759610" y="3067594"/>
            <a:ext cx="1589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Antithèse</a:t>
            </a:r>
            <a:endParaRPr lang="ru-RU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5135944E-9192-4AAE-AD64-81E9257F1F4D}"/>
              </a:ext>
            </a:extLst>
          </p:cNvPr>
          <p:cNvSpPr txBox="1"/>
          <p:nvPr/>
        </p:nvSpPr>
        <p:spPr>
          <a:xfrm>
            <a:off x="8557846" y="4248443"/>
            <a:ext cx="2138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Périphrase</a:t>
            </a:r>
            <a:endParaRPr lang="ru-RU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A5D48D2A-0DB8-4A9D-BB96-81DEE48EF881}"/>
              </a:ext>
            </a:extLst>
          </p:cNvPr>
          <p:cNvSpPr txBox="1"/>
          <p:nvPr/>
        </p:nvSpPr>
        <p:spPr>
          <a:xfrm>
            <a:off x="5317588" y="4389120"/>
            <a:ext cx="1674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Litote</a:t>
            </a:r>
            <a:endParaRPr lang="ru-RU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72711BEE-CF12-414D-862D-E3B9E7370B1B}"/>
              </a:ext>
            </a:extLst>
          </p:cNvPr>
          <p:cNvSpPr txBox="1"/>
          <p:nvPr/>
        </p:nvSpPr>
        <p:spPr>
          <a:xfrm>
            <a:off x="6991643" y="5801248"/>
            <a:ext cx="2138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Parallélisme</a:t>
            </a:r>
            <a:endParaRPr lang="ru-RU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74C192B3-DEFE-40BD-882E-0745E7FBB393}"/>
              </a:ext>
            </a:extLst>
          </p:cNvPr>
          <p:cNvSpPr txBox="1"/>
          <p:nvPr/>
        </p:nvSpPr>
        <p:spPr>
          <a:xfrm>
            <a:off x="9734843" y="5431916"/>
            <a:ext cx="2138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Euphémisme</a:t>
            </a:r>
            <a:endParaRPr lang="ru-RU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2F095B01-694F-405C-8C38-8C7B95FDB3C0}"/>
              </a:ext>
            </a:extLst>
          </p:cNvPr>
          <p:cNvSpPr txBox="1"/>
          <p:nvPr/>
        </p:nvSpPr>
        <p:spPr>
          <a:xfrm>
            <a:off x="4431323" y="689317"/>
            <a:ext cx="1772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Anaphore</a:t>
            </a:r>
            <a:endParaRPr lang="ru-RU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4FF50978-FFF2-4B65-A1CD-4423EF073640}"/>
              </a:ext>
            </a:extLst>
          </p:cNvPr>
          <p:cNvSpPr txBox="1"/>
          <p:nvPr/>
        </p:nvSpPr>
        <p:spPr>
          <a:xfrm>
            <a:off x="4349259" y="6170580"/>
            <a:ext cx="1674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Synecdoque</a:t>
            </a:r>
            <a:endParaRPr lang="ru-RU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37528347-3C65-4283-952A-FBF36D3CDC6C}"/>
              </a:ext>
            </a:extLst>
          </p:cNvPr>
          <p:cNvSpPr txBox="1"/>
          <p:nvPr/>
        </p:nvSpPr>
        <p:spPr>
          <a:xfrm>
            <a:off x="10677379" y="4025955"/>
            <a:ext cx="1927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Chiasme</a:t>
            </a:r>
            <a:r>
              <a:rPr lang="en-US" dirty="0"/>
              <a:t> </a:t>
            </a:r>
            <a:endParaRPr lang="ru-RU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F11FD033-8021-44CC-9640-BF799479122B}"/>
              </a:ext>
            </a:extLst>
          </p:cNvPr>
          <p:cNvSpPr txBox="1"/>
          <p:nvPr/>
        </p:nvSpPr>
        <p:spPr>
          <a:xfrm>
            <a:off x="2644726" y="4248443"/>
            <a:ext cx="1871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Répétition</a:t>
            </a:r>
            <a:r>
              <a:rPr lang="en-US" dirty="0"/>
              <a:t> </a:t>
            </a:r>
            <a:endParaRPr lang="ru-RU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2741951F-CE80-43AC-A4E9-A33BE8F51D62}"/>
              </a:ext>
            </a:extLst>
          </p:cNvPr>
          <p:cNvSpPr txBox="1"/>
          <p:nvPr/>
        </p:nvSpPr>
        <p:spPr>
          <a:xfrm>
            <a:off x="9474591" y="1463012"/>
            <a:ext cx="1871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Assonance</a:t>
            </a:r>
            <a:endParaRPr lang="ru-RU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F2F850C1-E2AA-4D96-9F30-D108F2F7BFC9}"/>
              </a:ext>
            </a:extLst>
          </p:cNvPr>
          <p:cNvSpPr txBox="1"/>
          <p:nvPr/>
        </p:nvSpPr>
        <p:spPr>
          <a:xfrm>
            <a:off x="2518117" y="2027533"/>
            <a:ext cx="1167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2790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8036C69-CF23-400D-9869-F22EE150D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8193" y="576005"/>
            <a:ext cx="9867608" cy="5657370"/>
          </a:xfrm>
        </p:spPr>
        <p:txBody>
          <a:bodyPr>
            <a:normAutofit/>
          </a:bodyPr>
          <a:lstStyle/>
          <a:p>
            <a:pPr algn="ctr"/>
            <a:r>
              <a:rPr lang="uk-UA" smtClean="0">
                <a:latin typeface="Times New Roman" pitchFamily="18" charset="0"/>
                <a:cs typeface="Times New Roman" pitchFamily="18" charset="0"/>
              </a:rPr>
              <a:t>Контроль</a:t>
            </a:r>
            <a:br>
              <a:rPr lang="uk-UA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специфіки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фахової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перевага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надається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усному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контролю.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Вид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контролю –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 екзамен.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248389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108</TotalTime>
  <Words>559</Words>
  <Application>Microsoft Office PowerPoint</Application>
  <PresentationFormat>Произвольный</PresentationFormat>
  <Paragraphs>54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Легкий дым</vt:lpstr>
      <vt:lpstr>Порівняльна стилiстика  французької та української мов</vt:lpstr>
      <vt:lpstr>Мета навчальної дисциплiни: </vt:lpstr>
      <vt:lpstr>У процесі навчання навчальної дисципліни формуються:  </vt:lpstr>
      <vt:lpstr>У результаті вивчення навчальної дисципліни формуються:    </vt:lpstr>
      <vt:lpstr>Курс вивчення порівняльної стилiстики французької та української мов передбачає вивчення таких тем:</vt:lpstr>
      <vt:lpstr>Презентация PowerPoint</vt:lpstr>
      <vt:lpstr>Презентация PowerPoint</vt:lpstr>
      <vt:lpstr>Контроль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Стилiстика французької мови</dc:title>
  <dc:creator>User</dc:creator>
  <cp:lastModifiedBy>HOME</cp:lastModifiedBy>
  <cp:revision>13</cp:revision>
  <dcterms:created xsi:type="dcterms:W3CDTF">2020-06-03T14:24:05Z</dcterms:created>
  <dcterms:modified xsi:type="dcterms:W3CDTF">2020-08-18T12:43:43Z</dcterms:modified>
</cp:coreProperties>
</file>